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4" r:id="rId17"/>
    <p:sldId id="270" r:id="rId18"/>
    <p:sldId id="275" r:id="rId19"/>
    <p:sldId id="273" r:id="rId20"/>
    <p:sldId id="271" r:id="rId21"/>
    <p:sldId id="272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B273A6-60FD-4F16-821C-70C782AC688C}" type="datetimeFigureOut">
              <a:rPr lang="ru-RU" smtClean="0"/>
              <a:pPr/>
              <a:t>04.03.2016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63C0AB-8725-4E25-9DCA-B2037F8E9F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-pro-detey.ru/posledstviya-asfiksii-novorozhdennyx/" TargetMode="External"/><Relationship Id="rId2" Type="http://schemas.openxmlformats.org/officeDocument/2006/relationships/hyperlink" Target="http://www.vse-pro-detey.ru/nesovmestimost-rezus-faktorov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omanadvice.ru/pozdniy-toksikoz-pri-beremennost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Речевые нарушения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Анализ результатов обследования </a:t>
            </a:r>
          </a:p>
          <a:p>
            <a:pPr algn="ctr">
              <a:buNone/>
            </a:pPr>
            <a:r>
              <a:rPr lang="ru-RU" dirty="0" smtClean="0"/>
              <a:t>врачом - логопедом </a:t>
            </a:r>
          </a:p>
          <a:p>
            <a:pPr algn="ctr">
              <a:buNone/>
            </a:pPr>
            <a:r>
              <a:rPr lang="ru-RU" dirty="0" smtClean="0"/>
              <a:t>воспитанников старших групп </a:t>
            </a:r>
          </a:p>
          <a:p>
            <a:pPr algn="ctr">
              <a:buNone/>
            </a:pPr>
            <a:r>
              <a:rPr lang="ru-RU" dirty="0" smtClean="0"/>
              <a:t>МБДОУ «Детский сад № 28 «Березка»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r">
              <a:buNone/>
            </a:pPr>
            <a:r>
              <a:rPr lang="ru-RU" sz="2400" dirty="0" smtClean="0"/>
              <a:t>Составила: Захаренкова О.А.,</a:t>
            </a:r>
          </a:p>
          <a:p>
            <a:pPr algn="r">
              <a:buNone/>
            </a:pPr>
            <a:r>
              <a:rPr lang="ru-RU" sz="2400" dirty="0" smtClean="0"/>
              <a:t>с</a:t>
            </a:r>
            <a:r>
              <a:rPr lang="ru-RU" sz="2400" dirty="0" smtClean="0"/>
              <a:t>тарший воспитатель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Типы </a:t>
            </a:r>
            <a:r>
              <a:rPr lang="ru-RU" b="1" dirty="0" err="1" smtClean="0"/>
              <a:t>дислалии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Простая (</a:t>
            </a:r>
            <a:r>
              <a:rPr lang="ru-RU" dirty="0" smtClean="0"/>
              <a:t>до четырех дефектных звуков);</a:t>
            </a:r>
            <a:endParaRPr lang="ru-RU" b="1" dirty="0" smtClean="0"/>
          </a:p>
          <a:p>
            <a:r>
              <a:rPr lang="ru-RU" b="1" dirty="0" smtClean="0"/>
              <a:t>Сложная (</a:t>
            </a:r>
            <a:r>
              <a:rPr lang="ru-RU" dirty="0" smtClean="0"/>
              <a:t>пять и более дефектных звуков)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дизартрия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это нарушение произношения вследствие нарушения иннервации речевого аппарата, возникающее в результате поражения проводящих путей нервной системы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Виды  дизартрии и ее проявления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b="1" dirty="0" err="1" smtClean="0"/>
              <a:t>бульбарная</a:t>
            </a:r>
            <a:r>
              <a:rPr lang="ru-RU" dirty="0" smtClean="0"/>
              <a:t> обусловлена местным параличом мышц, участвующих в артикуляции, ей сопутствуют трудности глотания;</a:t>
            </a:r>
          </a:p>
          <a:p>
            <a:pPr lvl="0"/>
            <a:r>
              <a:rPr lang="ru-RU" b="1" dirty="0" smtClean="0"/>
              <a:t>мозжечковая</a:t>
            </a:r>
            <a:r>
              <a:rPr lang="ru-RU" dirty="0" smtClean="0"/>
              <a:t> — поражение мозжечка, характеризующееся растянутой речью с постоянно меняющейся громкостью;</a:t>
            </a:r>
          </a:p>
          <a:p>
            <a:pPr lvl="0"/>
            <a:r>
              <a:rPr lang="ru-RU" b="1" dirty="0" smtClean="0"/>
              <a:t>корковая</a:t>
            </a:r>
            <a:r>
              <a:rPr lang="ru-RU" dirty="0" smtClean="0"/>
              <a:t> — следствие поражения отделов коры головного мозга, отвечающих за мышцы, участвующие в артикуляции, сопровождается неправильным произношением слогов, хотя общая структура слова ребёнком сохраняется;</a:t>
            </a:r>
          </a:p>
          <a:p>
            <a:pPr lvl="0"/>
            <a:r>
              <a:rPr lang="ru-RU" b="1" dirty="0" smtClean="0"/>
              <a:t>подкорковая</a:t>
            </a:r>
            <a:r>
              <a:rPr lang="ru-RU" dirty="0" smtClean="0"/>
              <a:t> (</a:t>
            </a:r>
            <a:r>
              <a:rPr lang="ru-RU" dirty="0" err="1" smtClean="0"/>
              <a:t>гиперкинетическая</a:t>
            </a:r>
            <a:r>
              <a:rPr lang="ru-RU" dirty="0" smtClean="0"/>
              <a:t>) возникающая при нарушениях в подкорковых узлах, отличается смазанной, невнятной речью с носовым оттенком;</a:t>
            </a:r>
          </a:p>
          <a:p>
            <a:pPr lvl="0"/>
            <a:r>
              <a:rPr lang="ru-RU" b="1" dirty="0" smtClean="0"/>
              <a:t>псевдобульбарная дизартрия</a:t>
            </a:r>
            <a:r>
              <a:rPr lang="ru-RU" dirty="0" smtClean="0"/>
              <a:t> диагностируется при центральном параличе мышц, её основной симптом — монотонность речи;</a:t>
            </a:r>
          </a:p>
          <a:p>
            <a:pPr lvl="0"/>
            <a:r>
              <a:rPr lang="ru-RU" b="1" dirty="0" smtClean="0"/>
              <a:t>экстрапирамидная</a:t>
            </a:r>
            <a:r>
              <a:rPr lang="ru-RU" dirty="0" smtClean="0"/>
              <a:t> — поражение отделов головного мозга, отвечающих за работу лицевых мышц;</a:t>
            </a:r>
          </a:p>
          <a:p>
            <a:pPr lvl="0"/>
            <a:r>
              <a:rPr lang="ru-RU" b="1" dirty="0" smtClean="0"/>
              <a:t>стёртая форма дизартрии</a:t>
            </a:r>
            <a:r>
              <a:rPr lang="ru-RU" dirty="0" smtClean="0"/>
              <a:t> наблюдается при нарушении произношения шипящих и свистящих звуков;</a:t>
            </a:r>
          </a:p>
          <a:p>
            <a:pPr lvl="0"/>
            <a:r>
              <a:rPr lang="ru-RU" b="1" dirty="0" err="1" smtClean="0"/>
              <a:t>холодовая</a:t>
            </a:r>
            <a:r>
              <a:rPr lang="ru-RU" dirty="0" smtClean="0"/>
              <a:t> — симптом миастении (нервно-мышечного заболевания), проявляется в речевых затруднениях при понижении или повышении температуры в том месте, где находится ребёнок.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Симптомы и признаки дизартрии у детей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слабость артикуляционных мышц, которая проявляется по-разному: при открытом рте язык ребёнка вываливается самопроизвольно наружу, губы слишком плотно сжаты или чересчур вялые и не смыкаются, наблюдается повышенное слюноотделение;</a:t>
            </a:r>
          </a:p>
          <a:p>
            <a:pPr lvl="0"/>
            <a:r>
              <a:rPr lang="ru-RU" dirty="0" smtClean="0"/>
              <a:t>кажется, что ребёнок постоянно говорит в нос, хотя признаков гайморита и насморка нет;</a:t>
            </a:r>
          </a:p>
          <a:p>
            <a:pPr lvl="0"/>
            <a:r>
              <a:rPr lang="ru-RU" dirty="0" smtClean="0"/>
              <a:t>звуки в словах искажаются, заменяются на другие, пропускаются — причём не какой-то один определённый звук, а несколько или сразу все;</a:t>
            </a:r>
          </a:p>
          <a:p>
            <a:pPr lvl="0"/>
            <a:r>
              <a:rPr lang="ru-RU" dirty="0" smtClean="0"/>
              <a:t>нарушается речевое дыхание: к концу фразы речь затухает, в середине предложения ребёнок может задохнуться, начать часто дышать;</a:t>
            </a:r>
          </a:p>
          <a:p>
            <a:pPr lvl="0"/>
            <a:r>
              <a:rPr lang="ru-RU" dirty="0" smtClean="0"/>
              <a:t>наблюдаются нарушения голоса: у детей, страдающих дизартрией, он слишком высокий и писклявый или неестественный;</a:t>
            </a:r>
          </a:p>
          <a:p>
            <a:pPr lvl="0"/>
            <a:r>
              <a:rPr lang="ru-RU" dirty="0" smtClean="0"/>
              <a:t>проблемы с мелодичностью речи: ребёнок не в состоянии изменять высоту тона, речь отличается монотонностью, поток слов слишком быстрый или чересчур замедленный, но в обоих случаях непонятный.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Причины возникновения дизартрии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органическое поражение ЦНС, когда мускулатура детского лица существенно или незначительно ограничена в движении, детский церебральный паралич (ДЦП);</a:t>
            </a:r>
          </a:p>
          <a:p>
            <a:pPr lvl="0"/>
            <a:r>
              <a:rPr lang="ru-RU" b="1" dirty="0" smtClean="0"/>
              <a:t>серьёзные поражения головного мозга, отдельных его участков — самая частая и существенная причина детской дизартрии, а они уже обусловлены внутриутробной инфекцией, недоношенностью, </a:t>
            </a:r>
            <a:r>
              <a:rPr lang="ru-RU" b="1" dirty="0" smtClean="0">
                <a:hlinkClick r:id="rId2" tooltip="Когда возникает несовместимость резус-факторов"/>
              </a:rPr>
              <a:t>несовместимостью резус-факторов</a:t>
            </a:r>
            <a:r>
              <a:rPr lang="ru-RU" b="1" dirty="0" smtClean="0"/>
              <a:t> мамы и малыша, родовыми травмами, патологиями в развитии плаценты, </a:t>
            </a:r>
            <a:r>
              <a:rPr lang="ru-RU" b="1" dirty="0" smtClean="0">
                <a:hlinkClick r:id="rId3" tooltip="Последствия асфиксии новорожденных"/>
              </a:rPr>
              <a:t>асфиксией</a:t>
            </a:r>
            <a:r>
              <a:rPr lang="ru-RU" b="1" dirty="0" smtClean="0"/>
              <a:t>, сильным токсикозом при беременности.</a:t>
            </a:r>
          </a:p>
          <a:p>
            <a:pPr lvl="0"/>
            <a:r>
              <a:rPr lang="ru-RU" dirty="0" smtClean="0"/>
              <a:t>энцефалит, менингит, которыми переболел ребёнок;</a:t>
            </a:r>
          </a:p>
          <a:p>
            <a:pPr lvl="0"/>
            <a:r>
              <a:rPr lang="ru-RU" dirty="0" smtClean="0"/>
              <a:t>последствия вакцинации.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Общее недоразвитие речи (ОНР)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СИСТЕМНОЕ</a:t>
            </a:r>
            <a:r>
              <a:rPr lang="ru-RU" dirty="0" smtClean="0"/>
              <a:t> нарушение, при котором нарушены все компоненты речи: и лексика, и грамматика, и фразовая речь при нормальном слухе и интеллекте.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Характеристики детей с ОНР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первые слова появляются ближе к 3-4 годам, речь малопонятна, </a:t>
            </a:r>
            <a:r>
              <a:rPr lang="ru-RU" dirty="0" err="1" smtClean="0"/>
              <a:t>аграмматична</a:t>
            </a:r>
            <a:r>
              <a:rPr lang="ru-RU" dirty="0" smtClean="0"/>
              <a:t>, недостаточно </a:t>
            </a:r>
            <a:r>
              <a:rPr lang="ru-RU" dirty="0" err="1" smtClean="0"/>
              <a:t>фонетична</a:t>
            </a:r>
            <a:r>
              <a:rPr lang="ru-RU" dirty="0" smtClean="0"/>
              <a:t>, кроме того, ребенок понимает речь окружающих, но не может сам сформулировать свои мысли;</a:t>
            </a:r>
          </a:p>
          <a:p>
            <a:r>
              <a:rPr lang="ru-RU" dirty="0" smtClean="0"/>
              <a:t>отмечается недостаточно устойчивое внимание, а также снижение вербальной памяти;</a:t>
            </a:r>
          </a:p>
          <a:p>
            <a:r>
              <a:rPr lang="ru-RU" dirty="0" smtClean="0"/>
              <a:t>наблюдается отставание в развитие логического мышления; </a:t>
            </a:r>
          </a:p>
          <a:p>
            <a:r>
              <a:rPr lang="ru-RU" dirty="0" smtClean="0"/>
              <a:t>дети заметно отстают в развитии двигательной сферы.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Признаки  ОНР  </a:t>
            </a:r>
            <a:r>
              <a:rPr lang="en-US" b="1" dirty="0" smtClean="0"/>
              <a:t>III </a:t>
            </a:r>
            <a:r>
              <a:rPr lang="ru-RU" b="1" dirty="0" smtClean="0"/>
              <a:t>уровня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плохо усваиваются абстрактные понятия: названия времен года, обобщающие понятия, характерна замена слов близлежащими: детеныша собаки называет собачонкой;</a:t>
            </a:r>
          </a:p>
          <a:p>
            <a:r>
              <a:rPr lang="ru-RU" dirty="0" smtClean="0"/>
              <a:t>в грамматике характерны упрощение предлогов, в уменьшительно-ласкательной форме - неправильное употребление суффиксов, ошибки в окончаниях слов;</a:t>
            </a:r>
          </a:p>
          <a:p>
            <a:r>
              <a:rPr lang="ru-RU" dirty="0" smtClean="0"/>
              <a:t>непроизвольная речь развернутая, но составление рассказа по серии сюжетных картинок, пересказ в силу дефицита речевого планирования вызывает затруднение;</a:t>
            </a:r>
          </a:p>
          <a:p>
            <a:r>
              <a:rPr lang="ru-RU" dirty="0" smtClean="0"/>
              <a:t>отмечается нарушение звукового оформления речи;</a:t>
            </a:r>
          </a:p>
          <a:p>
            <a:r>
              <a:rPr lang="ru-RU" dirty="0" smtClean="0"/>
              <a:t>недоразвитие речи накладывает отпечаток и на развитие познавательных процессов: у детей с ОНР наблюдается неустойчивое внимание, снижение памяти, слабое словесно-логическое мышление.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Признаки  ОНР  </a:t>
            </a:r>
            <a:r>
              <a:rPr lang="en-US" b="1" dirty="0" smtClean="0"/>
              <a:t>IV </a:t>
            </a:r>
            <a:r>
              <a:rPr lang="ru-RU" b="1" dirty="0" smtClean="0"/>
              <a:t>уровня (</a:t>
            </a:r>
            <a:r>
              <a:rPr lang="ru-RU" b="1" dirty="0" err="1" smtClean="0"/>
              <a:t>нерезко</a:t>
            </a:r>
            <a:r>
              <a:rPr lang="ru-RU" b="1" dirty="0" smtClean="0"/>
              <a:t> выраженное ОНР)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дети испытывают специфические затруднения в звукопроизношении и повторении слов со сложным слоговым составом, имеют низкий уровень фонематического восприятия, допускают ошибки при словообразовании и словоизменении; </a:t>
            </a:r>
          </a:p>
          <a:p>
            <a:r>
              <a:rPr lang="ru-RU" dirty="0" smtClean="0"/>
              <a:t>словарь у детей достаточно разнообразен, однако дети не всегда точно знают и понимают значение редко встречающихся слов, антонимов и синонимов, пословиц и поговорок и т. д.;</a:t>
            </a:r>
          </a:p>
          <a:p>
            <a:r>
              <a:rPr lang="ru-RU" dirty="0" smtClean="0"/>
              <a:t>в самостоятельной речи дети испытывают трудности в логическом изложении событий, часто пропускают главное и «застревают» на второстепенных деталях, повторяют ранее сказанное.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Причины возникновения ОНР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различные инфекции в период беременности;</a:t>
            </a:r>
          </a:p>
          <a:p>
            <a:r>
              <a:rPr lang="ru-RU" dirty="0" smtClean="0"/>
              <a:t>ранний или, наоборот, </a:t>
            </a:r>
            <a:r>
              <a:rPr lang="ru-RU" dirty="0" smtClean="0">
                <a:hlinkClick r:id="rId2"/>
              </a:rPr>
              <a:t>поздний токсикозы при беременности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несовместимость резус-фактора и группы крови ребенка и матери;</a:t>
            </a:r>
          </a:p>
          <a:p>
            <a:r>
              <a:rPr lang="ru-RU" dirty="0" smtClean="0"/>
              <a:t>родовая травма или патология во время родов;</a:t>
            </a:r>
          </a:p>
          <a:p>
            <a:r>
              <a:rPr lang="ru-RU" dirty="0" smtClean="0"/>
              <a:t>различные заболевания ЦНС;</a:t>
            </a:r>
          </a:p>
          <a:p>
            <a:r>
              <a:rPr lang="ru-RU" dirty="0" smtClean="0"/>
              <a:t>травмы головного мозга в первые годы жизни ребенка.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785949"/>
          </a:xfrm>
        </p:spPr>
        <p:txBody>
          <a:bodyPr>
            <a:normAutofit/>
          </a:bodyPr>
          <a:lstStyle/>
          <a:p>
            <a:r>
              <a:rPr lang="ru-RU" b="1" dirty="0" smtClean="0"/>
              <a:t>Фонетико-фонематическое недоразвитие речи (ФФНР)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143116"/>
            <a:ext cx="8458200" cy="321471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sz="14400" dirty="0">
                <a:solidFill>
                  <a:schemeClr val="tx1"/>
                </a:solidFill>
              </a:rPr>
              <a:t>это нарушение процессов формирования произносительной системы родного языка у детей с различными речевыми расстройствами вследствие дефектов восприятия и произношения фонем.</a:t>
            </a:r>
            <a:br>
              <a:rPr lang="ru-RU" sz="14400" dirty="0">
                <a:solidFill>
                  <a:schemeClr val="tx1"/>
                </a:solidFill>
              </a:rPr>
            </a:br>
            <a:endParaRPr lang="ru-RU" sz="1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Недоразвитие Фонематического слуха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Нарушение способности человека к анализу и синтезу речевых звуков.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состояния при недоразвитии фонематического слуха.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ребенок плохо распознает только те звуки, произношение которых у него нарушено;</a:t>
            </a:r>
          </a:p>
          <a:p>
            <a:r>
              <a:rPr lang="ru-RU" dirty="0" smtClean="0"/>
              <a:t>недостаточное узнавание довольно большого количества звуков, несмотря на их относительно неплохое произношение; </a:t>
            </a:r>
          </a:p>
          <a:p>
            <a:r>
              <a:rPr lang="ru-RU" dirty="0" smtClean="0"/>
              <a:t>серьезное фонематическое недоразвитие, при котором ребенок практически не может выделить отдельные звуки в слове, а также назвать их последовательность.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Сроки коррекции речевых нарушений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простая </a:t>
            </a:r>
            <a:r>
              <a:rPr lang="ru-RU" dirty="0" err="1" smtClean="0"/>
              <a:t>дислалия</a:t>
            </a:r>
            <a:r>
              <a:rPr lang="ru-RU" dirty="0" smtClean="0"/>
              <a:t> от 1 до 3 мес., сложная </a:t>
            </a:r>
            <a:r>
              <a:rPr lang="ru-RU" dirty="0" err="1" smtClean="0"/>
              <a:t>дислалия</a:t>
            </a:r>
            <a:r>
              <a:rPr lang="ru-RU" dirty="0" smtClean="0"/>
              <a:t> – от 3 мес. до 1 года.</a:t>
            </a:r>
          </a:p>
          <a:p>
            <a:r>
              <a:rPr lang="ru-RU" dirty="0" smtClean="0"/>
              <a:t>дизартрия (в специализированных учебных учреждениях – садах и школах 1 – 2 года). </a:t>
            </a:r>
          </a:p>
          <a:p>
            <a:r>
              <a:rPr lang="ru-RU" dirty="0" err="1" smtClean="0"/>
              <a:t>нерезко</a:t>
            </a:r>
            <a:r>
              <a:rPr lang="ru-RU" dirty="0" smtClean="0"/>
              <a:t> выраженное ОНР </a:t>
            </a:r>
            <a:r>
              <a:rPr lang="en-US" dirty="0" smtClean="0"/>
              <a:t>IV</a:t>
            </a:r>
            <a:r>
              <a:rPr lang="ru-RU" dirty="0" smtClean="0"/>
              <a:t> уровня (в специализированных учебных учреждениях 1-2 года).</a:t>
            </a:r>
          </a:p>
          <a:p>
            <a:r>
              <a:rPr lang="ru-RU" dirty="0" smtClean="0"/>
              <a:t>ОНР </a:t>
            </a:r>
            <a:r>
              <a:rPr lang="en-US" dirty="0" smtClean="0"/>
              <a:t>III</a:t>
            </a:r>
            <a:r>
              <a:rPr lang="ru-RU" dirty="0" smtClean="0"/>
              <a:t> уровня (в специализированных учебных учреждениях  2 - 3 года).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Характеристика детей с ФФНР.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 данной группе относят детей, у которых наблюдается: </a:t>
            </a:r>
          </a:p>
          <a:p>
            <a:r>
              <a:rPr lang="ru-RU" dirty="0" smtClean="0"/>
              <a:t>неправильное произношение отдельных звуков или групп звуков;</a:t>
            </a:r>
          </a:p>
          <a:p>
            <a:r>
              <a:rPr lang="ru-RU" dirty="0" smtClean="0"/>
              <a:t>не слышит, не выделяет звуки в слове;</a:t>
            </a:r>
          </a:p>
          <a:p>
            <a:r>
              <a:rPr lang="ru-RU" dirty="0" smtClean="0"/>
              <a:t>не дифференцирует звуки (не различает звуки или группы звуков в слове).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РИСКИ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дисграфия</a:t>
            </a:r>
            <a:r>
              <a:rPr lang="ru-RU" sz="4000" dirty="0" smtClean="0"/>
              <a:t>, </a:t>
            </a:r>
            <a:r>
              <a:rPr lang="ru-RU" sz="4000" dirty="0" err="1" smtClean="0"/>
              <a:t>дислексия</a:t>
            </a:r>
            <a:r>
              <a:rPr lang="ru-RU" sz="4000" dirty="0" smtClean="0"/>
              <a:t>; </a:t>
            </a:r>
          </a:p>
          <a:p>
            <a:r>
              <a:rPr lang="ru-RU" sz="4000" dirty="0" smtClean="0"/>
              <a:t>неуспеваемость в школе;</a:t>
            </a:r>
          </a:p>
          <a:p>
            <a:r>
              <a:rPr lang="ru-RU" sz="4000" dirty="0" smtClean="0"/>
              <a:t>психологические проблемы;</a:t>
            </a:r>
          </a:p>
          <a:p>
            <a:r>
              <a:rPr lang="ru-RU" sz="4000" dirty="0" err="1" smtClean="0"/>
              <a:t>анартрия</a:t>
            </a:r>
            <a:r>
              <a:rPr lang="ru-RU" sz="4000" dirty="0" smtClean="0"/>
              <a:t> (отказ от речи) </a:t>
            </a:r>
            <a:br>
              <a:rPr lang="ru-RU" sz="4000" dirty="0" smtClean="0"/>
            </a:b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Дислалия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нарушение произношения у детей при наличии нормального слуха, сохранной иннервации речевого аппарата и достаточного запаса слов.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Виды </a:t>
            </a:r>
            <a:r>
              <a:rPr lang="ru-RU" b="1" dirty="0" err="1" smtClean="0"/>
              <a:t>дислалии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механическая (органическая) </a:t>
            </a:r>
          </a:p>
          <a:p>
            <a:r>
              <a:rPr lang="ru-RU" dirty="0" smtClean="0"/>
              <a:t>функциональная (фонематическая).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Механическая (органическая) </a:t>
            </a:r>
            <a:r>
              <a:rPr lang="ru-RU" b="1" dirty="0" err="1" smtClean="0"/>
              <a:t>дислалия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    вызывается</a:t>
            </a:r>
            <a:r>
              <a:rPr lang="ru-RU" b="1" dirty="0" smtClean="0"/>
              <a:t> органическими дефектами периферического речевого аппарата, </a:t>
            </a:r>
            <a:r>
              <a:rPr lang="ru-RU" dirty="0" smtClean="0"/>
              <a:t>его костного и мышечного строения.</a:t>
            </a:r>
          </a:p>
          <a:p>
            <a:r>
              <a:rPr lang="ru-RU" b="1" dirty="0" smtClean="0"/>
              <a:t>укороченная уздечка языка </a:t>
            </a:r>
            <a:r>
              <a:rPr lang="ru-RU" dirty="0" smtClean="0"/>
              <a:t>(подъязычная связка)</a:t>
            </a:r>
          </a:p>
          <a:p>
            <a:r>
              <a:rPr lang="ru-RU" b="1" dirty="0" smtClean="0"/>
              <a:t>короткая уздечка </a:t>
            </a:r>
            <a:r>
              <a:rPr lang="ru-RU" dirty="0" smtClean="0"/>
              <a:t>верхней или нижней губы</a:t>
            </a:r>
          </a:p>
          <a:p>
            <a:r>
              <a:rPr lang="ru-RU" b="1" dirty="0" smtClean="0"/>
              <a:t>дефекты строения челюстей </a:t>
            </a:r>
            <a:endParaRPr lang="ru-RU" dirty="0" smtClean="0"/>
          </a:p>
          <a:p>
            <a:r>
              <a:rPr lang="ru-RU" b="1" dirty="0" smtClean="0"/>
              <a:t>толстые губы, </a:t>
            </a:r>
            <a:r>
              <a:rPr lang="ru-RU" dirty="0" smtClean="0"/>
              <a:t>часто с отвислой нижней губой, или укороченная, малоподвижная верхняя губа </a:t>
            </a:r>
          </a:p>
          <a:p>
            <a:r>
              <a:rPr lang="ru-RU" b="1" dirty="0" smtClean="0"/>
              <a:t>неправильный прикус </a:t>
            </a:r>
          </a:p>
          <a:p>
            <a:r>
              <a:rPr lang="ru-RU" b="1" dirty="0" smtClean="0"/>
              <a:t>дефекты неба </a:t>
            </a:r>
            <a:r>
              <a:rPr lang="ru-RU" dirty="0" smtClean="0"/>
              <a:t> (мягкого или твердого)</a:t>
            </a:r>
          </a:p>
          <a:p>
            <a:r>
              <a:rPr lang="ru-RU" b="1" dirty="0" smtClean="0"/>
              <a:t>нарушения строения языка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Функциональная (фонематическая) </a:t>
            </a:r>
            <a:r>
              <a:rPr lang="ru-RU" b="1" dirty="0" err="1" smtClean="0"/>
              <a:t>дислалия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вид неправильного звукопроизношения, при котором не имеется никаких дефектов артикуляционного аппарата. </a:t>
            </a:r>
          </a:p>
          <a:p>
            <a:pPr algn="ctr">
              <a:buNone/>
            </a:pPr>
            <a:r>
              <a:rPr lang="ru-RU" b="1" dirty="0" smtClean="0"/>
              <a:t>Причины функциональной </a:t>
            </a:r>
            <a:r>
              <a:rPr lang="ru-RU" b="1" dirty="0" err="1" smtClean="0"/>
              <a:t>дислалии</a:t>
            </a:r>
            <a:r>
              <a:rPr lang="ru-RU" b="1" dirty="0" smtClean="0"/>
              <a:t>:</a:t>
            </a:r>
          </a:p>
          <a:p>
            <a:r>
              <a:rPr lang="ru-RU" b="1" dirty="0" smtClean="0"/>
              <a:t>болезни, которые провоцируют задержку развития психики и речи</a:t>
            </a:r>
          </a:p>
          <a:p>
            <a:r>
              <a:rPr lang="ru-RU" b="1" dirty="0" smtClean="0"/>
              <a:t>неправильное речевое воспитание ребенка в семье</a:t>
            </a:r>
            <a:r>
              <a:rPr lang="ru-RU" dirty="0" smtClean="0"/>
              <a:t> </a:t>
            </a:r>
            <a:endParaRPr lang="ru-RU" b="1" dirty="0" smtClean="0"/>
          </a:p>
          <a:p>
            <a:r>
              <a:rPr lang="ru-RU" b="1" dirty="0" smtClean="0"/>
              <a:t>нехватка общения</a:t>
            </a:r>
            <a:endParaRPr lang="ru-RU" dirty="0" smtClean="0"/>
          </a:p>
          <a:p>
            <a:r>
              <a:rPr lang="ru-RU" b="1" dirty="0" smtClean="0"/>
              <a:t>подражание речи людей, имеющих дефекты речи</a:t>
            </a:r>
            <a:endParaRPr lang="ru-RU" dirty="0" smtClean="0"/>
          </a:p>
          <a:p>
            <a:r>
              <a:rPr lang="ru-RU" b="1" dirty="0" smtClean="0"/>
              <a:t>двуязычие в семье</a:t>
            </a:r>
            <a:endParaRPr lang="ru-RU" dirty="0" smtClean="0"/>
          </a:p>
          <a:p>
            <a:r>
              <a:rPr lang="ru-RU" b="1" dirty="0" smtClean="0"/>
              <a:t>педагогическая запущенность (нехватка заботы и внимания со стороны родителей)</a:t>
            </a:r>
            <a:endParaRPr lang="ru-RU" dirty="0" smtClean="0"/>
          </a:p>
          <a:p>
            <a:r>
              <a:rPr lang="ru-RU" b="1" dirty="0" smtClean="0"/>
              <a:t>недоразвитие фонематического слуха</a:t>
            </a:r>
            <a:endParaRPr lang="ru-RU" dirty="0" smtClean="0"/>
          </a:p>
          <a:p>
            <a:r>
              <a:rPr lang="ru-RU" b="1" dirty="0" smtClean="0"/>
              <a:t>неумение ребенка удерживать язык в нужном положении или быстро переходить от одного движения к другому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Проявления </a:t>
            </a:r>
            <a:r>
              <a:rPr lang="ru-RU" b="1" dirty="0" err="1" smtClean="0"/>
              <a:t>дислалии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Отсутствие </a:t>
            </a:r>
            <a:r>
              <a:rPr lang="ru-RU" dirty="0" smtClean="0"/>
              <a:t> звука в речи. Выражается в выпадении звука в начале слова, в середине и в конце. </a:t>
            </a:r>
          </a:p>
          <a:p>
            <a:r>
              <a:rPr lang="ru-RU" b="1" dirty="0" smtClean="0"/>
              <a:t>Искажение </a:t>
            </a:r>
            <a:r>
              <a:rPr lang="ru-RU" dirty="0" smtClean="0"/>
              <a:t>звука. Выражается в произнесении вместо правильного, звука, которого нет в фонетической системе русского языка. </a:t>
            </a:r>
          </a:p>
          <a:p>
            <a:r>
              <a:rPr lang="ru-RU" b="1" dirty="0" smtClean="0"/>
              <a:t>Замена </a:t>
            </a:r>
            <a:r>
              <a:rPr lang="ru-RU" dirty="0" smtClean="0"/>
              <a:t>звука. Выражается в замене звука другим звуком, имеющимся в фонетической системе языка.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1004</TotalTime>
  <Words>802</Words>
  <Application>Microsoft Office PowerPoint</Application>
  <PresentationFormat>Экран (4:3)</PresentationFormat>
  <Paragraphs>112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Речевые нарушения</vt:lpstr>
      <vt:lpstr>Фонетико-фонематическое недоразвитие речи (ФФНР)</vt:lpstr>
      <vt:lpstr>Характеристика детей с ФФНР. </vt:lpstr>
      <vt:lpstr>РИСКИ</vt:lpstr>
      <vt:lpstr>Дислалия </vt:lpstr>
      <vt:lpstr>Виды дислалии</vt:lpstr>
      <vt:lpstr>Механическая (органическая) дислалия </vt:lpstr>
      <vt:lpstr>Функциональная (фонематическая) дислалия </vt:lpstr>
      <vt:lpstr>Проявления дислалии</vt:lpstr>
      <vt:lpstr>Типы дислалии</vt:lpstr>
      <vt:lpstr>дизартрия</vt:lpstr>
      <vt:lpstr>Виды  дизартрии и ее проявления </vt:lpstr>
      <vt:lpstr>Симптомы и признаки дизартрии у детей </vt:lpstr>
      <vt:lpstr>Причины возникновения дизартрии</vt:lpstr>
      <vt:lpstr>Общее недоразвитие речи (ОНР)</vt:lpstr>
      <vt:lpstr>Характеристики детей с ОНР </vt:lpstr>
      <vt:lpstr>Признаки  ОНР  III уровня</vt:lpstr>
      <vt:lpstr>Признаки  ОНР  IV уровня (нерезко выраженное ОНР)</vt:lpstr>
      <vt:lpstr>Причины возникновения ОНР </vt:lpstr>
      <vt:lpstr>Недоразвитие Фонематического слуха</vt:lpstr>
      <vt:lpstr>состояния при недоразвитии фонематического слуха.</vt:lpstr>
      <vt:lpstr>Сроки коррекции речевых нарушений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Фонетико-фонематическое недоразвитие</dc:title>
  <dc:creator>Пользователь</dc:creator>
  <cp:lastModifiedBy>Пользователь</cp:lastModifiedBy>
  <cp:revision>86</cp:revision>
  <dcterms:created xsi:type="dcterms:W3CDTF">2016-02-11T04:42:16Z</dcterms:created>
  <dcterms:modified xsi:type="dcterms:W3CDTF">2016-03-04T03:19:46Z</dcterms:modified>
</cp:coreProperties>
</file>